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embeddedFontLst>
    <p:embeddedFont>
      <p:font typeface="Audiowide" panose="020B0604020202020204" charset="0"/>
      <p:regular r:id="rId11"/>
    </p:embeddedFont>
    <p:embeddedFont>
      <p:font typeface="Consolas" panose="020B0609020204030204" pitchFamily="49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" name="Google Shape;22;p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1097280" y="286604"/>
            <a:ext cx="10058400" cy="78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1"/>
          </p:nvPr>
        </p:nvSpPr>
        <p:spPr>
          <a:xfrm rot="5400000">
            <a:off x="3912124" y="-1374462"/>
            <a:ext cx="4428712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097280" y="343225"/>
            <a:ext cx="10058400" cy="8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1097280" y="1561762"/>
            <a:ext cx="10058400" cy="430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1097280" y="286604"/>
            <a:ext cx="10058400" cy="78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140" y="6496070"/>
            <a:ext cx="2185743" cy="272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9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1097280" y="286604"/>
            <a:ext cx="10058400" cy="78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097280" y="1440382"/>
            <a:ext cx="10058400" cy="442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" name="Google Shape;12;p1"/>
          <p:cNvCxnSpPr/>
          <p:nvPr/>
        </p:nvCxnSpPr>
        <p:spPr>
          <a:xfrm>
            <a:off x="1188720" y="1300877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" name="Google Shape;13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5140" y="6496070"/>
            <a:ext cx="2185743" cy="27240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 descr="Isolated test tube with green liquid Royalty Free Vector"/>
          <p:cNvPicPr preferRelativeResize="0"/>
          <p:nvPr/>
        </p:nvPicPr>
        <p:blipFill rotWithShape="1">
          <a:blip r:embed="rId3">
            <a:alphaModFix/>
          </a:blip>
          <a:srcRect b="13330"/>
          <a:stretch/>
        </p:blipFill>
        <p:spPr>
          <a:xfrm>
            <a:off x="9456792" y="829236"/>
            <a:ext cx="2068832" cy="193642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en-US"/>
              <a:t>Physical Science</a:t>
            </a:r>
            <a:br>
              <a:rPr lang="en-US"/>
            </a:br>
            <a:r>
              <a:rPr lang="en-US"/>
              <a:t>meets</a:t>
            </a:r>
            <a:br>
              <a:rPr lang="en-US"/>
            </a:br>
            <a:r>
              <a:rPr lang="en-US"/>
              <a:t>Physical Computing!</a:t>
            </a:r>
            <a:endParaRPr/>
          </a:p>
        </p:txBody>
      </p:sp>
      <p:sp>
        <p:nvSpPr>
          <p:cNvPr id="102" name="Google Shape;102;p13"/>
          <p:cNvSpPr txBox="1"/>
          <p:nvPr/>
        </p:nvSpPr>
        <p:spPr>
          <a:xfrm>
            <a:off x="1711364" y="4729342"/>
            <a:ext cx="707677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  <a:t>A Cross-Curricular Mission for Firia Labs CodeX</a:t>
            </a:r>
            <a:endParaRPr sz="2800" b="0" i="0" u="none" strike="noStrike" cap="none">
              <a:solidFill>
                <a:schemeClr val="dk1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03" name="Google Shape;103;p13" descr="A green circuit board with black and white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4529" y="4455458"/>
            <a:ext cx="2333812" cy="1750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1097280" y="343225"/>
            <a:ext cx="10058400" cy="8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Discovering Motion: Newton’s Laws</a:t>
            </a:r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1097280" y="1561762"/>
            <a:ext cx="7576701" cy="430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01638" lvl="0" indent="-4016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Sir Isaac Newton – English lad who wanted to know how things work.</a:t>
            </a:r>
            <a:endParaRPr/>
          </a:p>
          <a:p>
            <a:pPr marL="401638" lvl="0" indent="-401638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For example, why does an apple always fall toward the earth’s center, and not, say, sideways?</a:t>
            </a:r>
            <a:endParaRPr/>
          </a:p>
          <a:p>
            <a:pPr marL="401638" lvl="0" indent="-401638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Wasn’t afraid to invent a few tools along the way. Calculus, for example.</a:t>
            </a:r>
            <a:endParaRPr/>
          </a:p>
          <a:p>
            <a:pPr marL="401638" lvl="0" indent="-401638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Formulated three “Laws of Motion”</a:t>
            </a:r>
            <a:endParaRPr/>
          </a:p>
          <a:p>
            <a:pPr marL="694246" lvl="1" indent="-40163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We will focus on the 2</a:t>
            </a:r>
            <a:r>
              <a:rPr lang="en-US" sz="2200" baseline="30000"/>
              <a:t>nd</a:t>
            </a:r>
            <a:r>
              <a:rPr lang="en-US" sz="2200"/>
              <a:t> Law…</a:t>
            </a:r>
            <a:endParaRPr/>
          </a:p>
        </p:txBody>
      </p:sp>
      <p:pic>
        <p:nvPicPr>
          <p:cNvPr id="110" name="Google Shape;110;p14" descr="undefin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2988" y="1613657"/>
            <a:ext cx="1642222" cy="197670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/>
          <p:nvPr/>
        </p:nvSpPr>
        <p:spPr>
          <a:xfrm>
            <a:off x="9065524" y="3642259"/>
            <a:ext cx="1297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1643 - 1727</a:t>
            </a:r>
            <a:endParaRPr/>
          </a:p>
        </p:txBody>
      </p:sp>
      <p:pic>
        <p:nvPicPr>
          <p:cNvPr id="112" name="Google Shape;1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9410" y="4383824"/>
            <a:ext cx="1435800" cy="988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5" descr="Champion Sports 4 LB Rubberized Plastic Bowling Ba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0353" y="4358356"/>
            <a:ext cx="1772539" cy="1772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1097280" y="343225"/>
            <a:ext cx="10058400" cy="8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Newton’s Second Law of Motion</a:t>
            </a:r>
            <a:endParaRPr/>
          </a:p>
        </p:txBody>
      </p:sp>
      <p:sp>
        <p:nvSpPr>
          <p:cNvPr id="119" name="Google Shape;119;p15"/>
          <p:cNvSpPr txBox="1"/>
          <p:nvPr/>
        </p:nvSpPr>
        <p:spPr>
          <a:xfrm>
            <a:off x="1097275" y="1561750"/>
            <a:ext cx="9714300" cy="4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01638" marR="0" lvl="0" indent="-4016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force</a:t>
            </a: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on a body is equal to its </a:t>
            </a:r>
            <a:r>
              <a:rPr lang="en-US" sz="2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mass</a:t>
            </a: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times its </a:t>
            </a:r>
            <a:r>
              <a:rPr lang="en-US" sz="2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acceleration:      </a:t>
            </a:r>
            <a:r>
              <a:rPr lang="en-US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 = ma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4246" marR="0" lvl="1" indent="-40163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Force</a:t>
            </a:r>
            <a:r>
              <a:rPr lang="en-US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A push or a pull on an object (measured in Newtons, N).</a:t>
            </a:r>
            <a:endParaRPr/>
          </a:p>
          <a:p>
            <a:pPr marL="694246" marR="0" lvl="1" indent="-40163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Mass</a:t>
            </a:r>
            <a:r>
              <a:rPr lang="en-US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How much matter is in an object (measured in kilograms, kg).</a:t>
            </a:r>
            <a:endParaRPr/>
          </a:p>
          <a:p>
            <a:pPr marL="694246" marR="0" lvl="1" indent="-40163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Acceleration</a:t>
            </a:r>
            <a:r>
              <a:rPr lang="en-US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 How quickly the object's velocity is changing (measured in meters per second squared, m/s</a:t>
            </a:r>
            <a:r>
              <a:rPr lang="en-US" sz="2200" b="0" i="0" u="none" strike="noStrike" cap="none" baseline="30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200" b="0" i="0" u="none" strike="noStrike" cap="none" baseline="30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1638" marR="0" lvl="0" indent="-24923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1638" marR="0" lvl="0" indent="-249238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aseline="30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7849" y="4322048"/>
            <a:ext cx="2619741" cy="174331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5899032" y="5041133"/>
            <a:ext cx="901753" cy="40698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CDE93"/>
              </a:gs>
              <a:gs pos="45000">
                <a:srgbClr val="C8E5A5"/>
              </a:gs>
              <a:gs pos="100000">
                <a:srgbClr val="D0EDAB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3502819" y="5041133"/>
            <a:ext cx="901753" cy="40698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CDE93"/>
              </a:gs>
              <a:gs pos="45000">
                <a:srgbClr val="C8E5A5"/>
              </a:gs>
              <a:gs pos="100000">
                <a:srgbClr val="D0EDAB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5230530" y="5296238"/>
            <a:ext cx="369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 descr="Champion Sports 4 LB Rubberized Plastic Bowling Ba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0009" y="2900541"/>
            <a:ext cx="1118711" cy="111871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1097280" y="343225"/>
            <a:ext cx="10058400" cy="8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Newton’s Second Law in Real Life</a:t>
            </a:r>
            <a:endParaRPr/>
          </a:p>
        </p:txBody>
      </p:sp>
      <p:pic>
        <p:nvPicPr>
          <p:cNvPr id="130" name="Google Shape;13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55306" y="1848010"/>
            <a:ext cx="1180762" cy="11807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6"/>
          <p:cNvCxnSpPr>
            <a:stCxn id="130" idx="2"/>
          </p:cNvCxnSpPr>
          <p:nvPr/>
        </p:nvCxnSpPr>
        <p:spPr>
          <a:xfrm flipH="1">
            <a:off x="10237887" y="3028772"/>
            <a:ext cx="7800" cy="7272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2" name="Google Shape;132;p16"/>
          <p:cNvSpPr txBox="1"/>
          <p:nvPr/>
        </p:nvSpPr>
        <p:spPr>
          <a:xfrm>
            <a:off x="10384315" y="3459897"/>
            <a:ext cx="7713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 ma</a:t>
            </a:r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1097280" y="1561762"/>
            <a:ext cx="7576701" cy="98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01638" marR="0" lvl="0" indent="-4016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Applying the same force to different mass objects results in different accelerations.</a:t>
            </a:r>
            <a:endParaRPr/>
          </a:p>
        </p:txBody>
      </p:sp>
      <p:pic>
        <p:nvPicPr>
          <p:cNvPr id="134" name="Google Shape;13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4497" y="2165322"/>
            <a:ext cx="802964" cy="80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4993" y="2105505"/>
            <a:ext cx="1297534" cy="86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87968" y="4666003"/>
            <a:ext cx="1499787" cy="14997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6"/>
          <p:cNvCxnSpPr>
            <a:stCxn id="130" idx="2"/>
          </p:cNvCxnSpPr>
          <p:nvPr/>
        </p:nvCxnSpPr>
        <p:spPr>
          <a:xfrm flipH="1">
            <a:off x="10237887" y="3028772"/>
            <a:ext cx="7800" cy="2387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8" name="Google Shape;138;p16"/>
          <p:cNvSpPr/>
          <p:nvPr/>
        </p:nvSpPr>
        <p:spPr>
          <a:xfrm>
            <a:off x="6587335" y="2333738"/>
            <a:ext cx="901753" cy="40698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CDE93"/>
              </a:gs>
              <a:gs pos="45000">
                <a:srgbClr val="C8E5A5"/>
              </a:gs>
              <a:gs pos="100000">
                <a:srgbClr val="D0EDAB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a1</a:t>
            </a:r>
            <a:endParaRPr/>
          </a:p>
        </p:txBody>
      </p:sp>
      <p:sp>
        <p:nvSpPr>
          <p:cNvPr id="139" name="Google Shape;139;p16"/>
          <p:cNvSpPr/>
          <p:nvPr/>
        </p:nvSpPr>
        <p:spPr>
          <a:xfrm>
            <a:off x="6587335" y="3256404"/>
            <a:ext cx="901753" cy="40698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CDE93"/>
              </a:gs>
              <a:gs pos="45000">
                <a:srgbClr val="C8E5A5"/>
              </a:gs>
              <a:gs pos="100000">
                <a:srgbClr val="D0EDAB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a2</a:t>
            </a:r>
            <a:endParaRPr/>
          </a:p>
        </p:txBody>
      </p:sp>
      <p:sp>
        <p:nvSpPr>
          <p:cNvPr id="140" name="Google Shape;140;p16"/>
          <p:cNvSpPr txBox="1"/>
          <p:nvPr/>
        </p:nvSpPr>
        <p:spPr>
          <a:xfrm>
            <a:off x="1097280" y="4117279"/>
            <a:ext cx="7576701" cy="177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01638" marR="0" lvl="0" indent="-4016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Gravity creates a constant </a:t>
            </a:r>
            <a:r>
              <a:rPr lang="en-US" sz="2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acceleration</a:t>
            </a: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of 9.8 m/s</a:t>
            </a:r>
            <a:r>
              <a:rPr lang="en-US" sz="2400" baseline="30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694246" marR="0" lvl="1" indent="-40163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That means </a:t>
            </a:r>
            <a:r>
              <a:rPr lang="en-US" sz="22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every</a:t>
            </a:r>
            <a:r>
              <a:rPr lang="en-US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object falls at the same speed!</a:t>
            </a:r>
            <a:endParaRPr/>
          </a:p>
          <a:p>
            <a:pPr marL="694246" marR="0" lvl="1" indent="-40163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…except for the small matter of air resistance.</a:t>
            </a:r>
            <a:endParaRPr/>
          </a:p>
          <a:p>
            <a:pPr marL="401638" marR="0" lvl="0" indent="-40163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Relating acceleration and distance:  </a:t>
            </a:r>
            <a:r>
              <a:rPr lang="en-US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 = 2d / t</a:t>
            </a:r>
            <a:r>
              <a:rPr lang="en-US" sz="2400" b="1" baseline="30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694246" marR="0" lvl="1" indent="-26193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"/>
          <p:cNvSpPr txBox="1">
            <a:spLocks noGrp="1"/>
          </p:cNvSpPr>
          <p:nvPr>
            <p:ph type="title"/>
          </p:nvPr>
        </p:nvSpPr>
        <p:spPr>
          <a:xfrm>
            <a:off x="1097280" y="343225"/>
            <a:ext cx="10058400" cy="8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Fact Checking Newton</a:t>
            </a:r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1097280" y="1561762"/>
            <a:ext cx="7649341" cy="122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/>
          <a:p>
            <a:pPr marL="401638" marR="0" lvl="0" indent="-4016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Can you measure gravitational acceleration?</a:t>
            </a:r>
            <a:endParaRPr/>
          </a:p>
          <a:p>
            <a:pPr marL="694246" marR="0" lvl="1" indent="-40163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This is your challenge!</a:t>
            </a:r>
            <a:endParaRPr/>
          </a:p>
          <a:p>
            <a:pPr marL="401638" marR="0" lvl="0" indent="-40163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First, detect when your CodeX is in FREE FALL ☺ 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1638" marR="0" lvl="0" indent="-260668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2872668" y="2821428"/>
            <a:ext cx="5687227" cy="3308598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from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codex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import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*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from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soundlib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import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*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from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time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import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ticks_ms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ticks_diff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THRESH = </a:t>
            </a:r>
            <a:r>
              <a:rPr lang="en-US" sz="1100" b="0">
                <a:solidFill>
                  <a:srgbClr val="B5CEA8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3000</a:t>
            </a:r>
            <a:endParaRPr sz="11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tone = soundmaker.get_tone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1100" b="0">
                <a:solidFill>
                  <a:srgbClr val="CE9178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'trumpet'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1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def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is_falling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():</a:t>
            </a:r>
            <a:endParaRPr sz="11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x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y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z = accel.read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1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abs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&lt; THRESH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and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abs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y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&lt; THRESH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and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abs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z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&lt; THRESH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while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True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11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is_falling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():</a:t>
            </a:r>
            <a:endParaRPr sz="11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    tone.play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1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</a:t>
            </a:r>
            <a:r>
              <a:rPr lang="en-US" sz="11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else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11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    tone.stop</a:t>
            </a:r>
            <a:r>
              <a:rPr lang="en-US" sz="11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1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1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endParaRPr sz="11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48" name="Google Shape;148;p17" descr="A green circuit board with black and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985213">
            <a:off x="9382355" y="1479416"/>
            <a:ext cx="2333812" cy="175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4">
            <a:alphaModFix/>
          </a:blip>
          <a:srcRect t="-1" b="10465"/>
          <a:stretch/>
        </p:blipFill>
        <p:spPr>
          <a:xfrm>
            <a:off x="9295881" y="3732695"/>
            <a:ext cx="2562533" cy="192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 txBox="1">
            <a:spLocks noGrp="1"/>
          </p:cNvSpPr>
          <p:nvPr>
            <p:ph type="title"/>
          </p:nvPr>
        </p:nvSpPr>
        <p:spPr>
          <a:xfrm>
            <a:off x="1097280" y="343225"/>
            <a:ext cx="10058400" cy="8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Time for </a:t>
            </a:r>
            <a:r>
              <a:rPr lang="en-US" i="1"/>
              <a:t>Measurement</a:t>
            </a:r>
            <a:r>
              <a:rPr lang="en-US"/>
              <a:t>, Scientists!</a:t>
            </a: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1097280" y="1389485"/>
            <a:ext cx="8288767" cy="57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01638" marR="0" lvl="0" indent="-4016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Change your loop to measure how long the CodeX is falling.</a:t>
            </a:r>
            <a:endParaRPr/>
          </a:p>
          <a:p>
            <a:pPr marL="401638" marR="0" lvl="0" indent="-249238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2404425" y="2083957"/>
            <a:ext cx="6113182" cy="4154984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while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True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display.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print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800" b="0">
                <a:solidFill>
                  <a:srgbClr val="CE9178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"GRAVITY TEST"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scale=</a:t>
            </a:r>
            <a:r>
              <a:rPr lang="en-US" sz="800" b="0">
                <a:solidFill>
                  <a:srgbClr val="B5CEA8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3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color=BLUE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display.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print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800" b="0">
                <a:solidFill>
                  <a:srgbClr val="CE9178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"Press A to ARM..."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leds.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set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LED_A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True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while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not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buttons.is_pressed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BTN_A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   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pass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leds.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set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LED_A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False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fall_detected =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False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while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not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is_falling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():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   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pass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t_start = ticks_ms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tone.play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while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is_falling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():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   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pass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t_end = ticks_ms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tone.stop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t_elapsed = ticks_diff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t_end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t_start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display.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print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800" b="0">
                <a:solidFill>
                  <a:srgbClr val="CE9178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"Elapsed = %d ms\n"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% t_elapsed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display.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print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800" b="0">
                <a:solidFill>
                  <a:srgbClr val="CE9178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"Press B to continue..."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leds.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set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LED_B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True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inp = buttons._io_expander.get_inputs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while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not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buttons.is_pressed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BTN_B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   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pass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leds.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set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LED_B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</a:t>
            </a:r>
            <a:r>
              <a:rPr lang="en-US" sz="800" b="0">
                <a:solidFill>
                  <a:srgbClr val="569CD6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False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>
                <a:solidFill>
                  <a:srgbClr val="D4D4D4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    display.clear</a:t>
            </a:r>
            <a:r>
              <a:rPr lang="en-US" sz="800" b="0">
                <a:solidFill>
                  <a:srgbClr val="DCDCDC"/>
                </a:solidFill>
                <a:highlight>
                  <a:srgbClr val="1E1E1E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800" b="0">
              <a:solidFill>
                <a:srgbClr val="D4D4D4"/>
              </a:solidFill>
              <a:highlight>
                <a:srgbClr val="1E1E1E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57" name="Google Shape;157;p18" descr="A green circuit board with black and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985213">
            <a:off x="9382355" y="1479416"/>
            <a:ext cx="2333812" cy="175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 rotWithShape="1">
          <a:blip r:embed="rId4">
            <a:alphaModFix/>
          </a:blip>
          <a:srcRect t="-1" b="10465"/>
          <a:stretch/>
        </p:blipFill>
        <p:spPr>
          <a:xfrm>
            <a:off x="9295881" y="3732695"/>
            <a:ext cx="2562533" cy="192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9" descr="A drawing of a mechanical devi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1463" y="4136283"/>
            <a:ext cx="1804504" cy="180450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097280" y="343225"/>
            <a:ext cx="10058400" cy="8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Log Your Measurements… </a:t>
            </a:r>
            <a:r>
              <a:rPr lang="en-US" i="1"/>
              <a:t>Calculate</a:t>
            </a:r>
            <a:r>
              <a:rPr lang="en-US"/>
              <a:t>!</a:t>
            </a:r>
            <a:endParaRPr/>
          </a:p>
        </p:txBody>
      </p:sp>
      <p:sp>
        <p:nvSpPr>
          <p:cNvPr id="165" name="Google Shape;165;p19"/>
          <p:cNvSpPr txBox="1"/>
          <p:nvPr/>
        </p:nvSpPr>
        <p:spPr>
          <a:xfrm>
            <a:off x="1097281" y="1561762"/>
            <a:ext cx="6005886" cy="400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401638" marR="0" lvl="0" indent="-40163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What will your </a:t>
            </a:r>
            <a:r>
              <a:rPr lang="en-US" sz="24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data log </a:t>
            </a: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look like?</a:t>
            </a:r>
            <a:endParaRPr/>
          </a:p>
          <a:p>
            <a:pPr marL="401638" marR="0" lvl="0" indent="-401638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How many experiments will you run?</a:t>
            </a:r>
            <a:endParaRPr/>
          </a:p>
          <a:p>
            <a:pPr marL="401638" marR="0" lvl="0" indent="-401638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What parameters will you vary?</a:t>
            </a:r>
            <a:endParaRPr/>
          </a:p>
          <a:p>
            <a:pPr marL="401638" marR="0" lvl="0" indent="-249238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Update the Code:</a:t>
            </a:r>
            <a:endParaRPr/>
          </a:p>
          <a:p>
            <a:pPr marL="401638" marR="0" lvl="0" indent="-401638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Can you make a </a:t>
            </a:r>
            <a:r>
              <a:rPr lang="en-US" sz="24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vertical distance measurement tool?</a:t>
            </a:r>
            <a:endParaRPr/>
          </a:p>
          <a:p>
            <a:pPr marL="401638" marR="0" lvl="0" indent="-401638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Can you make a </a:t>
            </a:r>
            <a:r>
              <a:rPr lang="en-US" sz="24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gravitational acceleration detector?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19" descr="Why is server log analysis important? - Coralogix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5410" y="1561762"/>
            <a:ext cx="2486023" cy="1381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364870" y="3485342"/>
            <a:ext cx="2248451" cy="1496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9"/>
          <p:cNvSpPr/>
          <p:nvPr/>
        </p:nvSpPr>
        <p:spPr>
          <a:xfrm>
            <a:off x="10089322" y="2397165"/>
            <a:ext cx="1933049" cy="846304"/>
          </a:xfrm>
          <a:prstGeom prst="cloudCallout">
            <a:avLst>
              <a:gd name="adj1" fmla="val -18430"/>
              <a:gd name="adj2" fmla="val 84423"/>
            </a:avLst>
          </a:prstGeom>
          <a:gradFill>
            <a:gsLst>
              <a:gs pos="0">
                <a:srgbClr val="57A823"/>
              </a:gs>
              <a:gs pos="34000">
                <a:srgbClr val="59A626"/>
              </a:gs>
              <a:gs pos="70000">
                <a:srgbClr val="5AAC24"/>
              </a:gs>
              <a:gs pos="100000">
                <a:srgbClr val="61AA31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Aw yeah…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1097280" y="343225"/>
            <a:ext cx="10058400" cy="84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Python String Formatting</a:t>
            </a:r>
            <a:endParaRPr/>
          </a:p>
        </p:txBody>
      </p:sp>
      <p:pic>
        <p:nvPicPr>
          <p:cNvPr id="174" name="Google Shape;1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120" y="1616289"/>
            <a:ext cx="7044635" cy="4226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7739" y="3919603"/>
            <a:ext cx="5084702" cy="2192928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Green Yellow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Microsoft Office PowerPoint</Application>
  <PresentationFormat>Widescreen</PresentationFormat>
  <Paragraphs>81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Consolas</vt:lpstr>
      <vt:lpstr>Calibri</vt:lpstr>
      <vt:lpstr>Audiowide</vt:lpstr>
      <vt:lpstr>Retrospect</vt:lpstr>
      <vt:lpstr>Physical Science meets Physical Computing!</vt:lpstr>
      <vt:lpstr>Discovering Motion: Newton’s Laws</vt:lpstr>
      <vt:lpstr>Newton’s Second Law of Motion</vt:lpstr>
      <vt:lpstr>Newton’s Second Law in Real Life</vt:lpstr>
      <vt:lpstr>Fact Checking Newton</vt:lpstr>
      <vt:lpstr>Time for Measurement, Scientists!</vt:lpstr>
      <vt:lpstr>Log Your Measurements… Calculate!</vt:lpstr>
      <vt:lpstr>Python String Formatting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Jill Jones</cp:lastModifiedBy>
  <cp:revision>1</cp:revision>
  <dcterms:modified xsi:type="dcterms:W3CDTF">2024-08-20T13:39:17Z</dcterms:modified>
</cp:coreProperties>
</file>